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00FF"/>
    <a:srgbClr val="0033CC"/>
    <a:srgbClr val="FF7C80"/>
    <a:srgbClr val="800000"/>
    <a:srgbClr val="663300"/>
    <a:srgbClr val="99FF66"/>
    <a:srgbClr val="990000"/>
    <a:srgbClr val="00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94660"/>
  </p:normalViewPr>
  <p:slideViewPr>
    <p:cSldViewPr>
      <p:cViewPr>
        <p:scale>
          <a:sx n="66" d="100"/>
          <a:sy n="66" d="100"/>
        </p:scale>
        <p:origin x="-2934" y="-11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2736"/>
    </p:cViewPr>
  </p:sorterViewPr>
  <p:gridSpacing cx="72008" cy="72008"/>
</p:viewPr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C35255-88F1-468C-8989-F25B7B85FEA2}">
      <dsp:nvSpPr>
        <dsp:cNvPr id="0" name=""/>
        <dsp:cNvSpPr/>
      </dsp:nvSpPr>
      <dsp:spPr>
        <a:xfrm>
          <a:off x="1998580" y="193863"/>
          <a:ext cx="3847445" cy="1336167"/>
        </a:xfrm>
        <a:prstGeom prst="ellipse">
          <a:avLst/>
        </a:prstGeom>
        <a:solidFill>
          <a:schemeClr val="accent4">
            <a:tint val="50000"/>
            <a:alpha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524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286955-ED09-4C20-B045-CEA2BEA635A9}">
      <dsp:nvSpPr>
        <dsp:cNvPr id="0" name=""/>
        <dsp:cNvSpPr/>
      </dsp:nvSpPr>
      <dsp:spPr>
        <a:xfrm>
          <a:off x="3555454" y="3465683"/>
          <a:ext cx="745628" cy="477202"/>
        </a:xfrm>
        <a:prstGeom prst="down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8DB4F9-D821-4CCC-A1D4-FAA2A6E18FE0}">
      <dsp:nvSpPr>
        <dsp:cNvPr id="0" name=""/>
        <dsp:cNvSpPr/>
      </dsp:nvSpPr>
      <dsp:spPr>
        <a:xfrm>
          <a:off x="2376638" y="3847445"/>
          <a:ext cx="3103259" cy="894754"/>
        </a:xfrm>
        <a:prstGeom prst="rect">
          <a:avLst/>
        </a:prstGeom>
        <a:noFill/>
        <a:ln w="1270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600" kern="1200" dirty="0" smtClean="0">
              <a:latin typeface="標楷體" pitchFamily="65" charset="-120"/>
              <a:ea typeface="標楷體" pitchFamily="65" charset="-120"/>
            </a:rPr>
            <a:t>不同的租金資助額</a:t>
          </a:r>
          <a:endParaRPr lang="zh-HK" altLang="en-US" sz="2600" kern="1200" dirty="0">
            <a:latin typeface="標楷體" pitchFamily="65" charset="-120"/>
            <a:ea typeface="標楷體" pitchFamily="65" charset="-120"/>
          </a:endParaRPr>
        </a:p>
      </dsp:txBody>
      <dsp:txXfrm>
        <a:off x="2376638" y="3847445"/>
        <a:ext cx="3103259" cy="894754"/>
      </dsp:txXfrm>
    </dsp:sp>
    <dsp:sp modelId="{1D3D13F4-FF56-4BB4-82F9-D329C3641883}">
      <dsp:nvSpPr>
        <dsp:cNvPr id="0" name=""/>
        <dsp:cNvSpPr/>
      </dsp:nvSpPr>
      <dsp:spPr>
        <a:xfrm>
          <a:off x="3397380" y="1633225"/>
          <a:ext cx="1342132" cy="1342132"/>
        </a:xfrm>
        <a:prstGeom prst="ellipse">
          <a:avLst/>
        </a:prstGeom>
        <a:solidFill>
          <a:srgbClr val="0000FF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1600" kern="1200" dirty="0" smtClean="0"/>
            <a:t>其他幼稚園</a:t>
          </a:r>
          <a:endParaRPr lang="zh-HK" altLang="en-US" sz="1600" kern="1200" dirty="0">
            <a:solidFill>
              <a:schemeClr val="bg1"/>
            </a:solidFill>
          </a:endParaRPr>
        </a:p>
      </dsp:txBody>
      <dsp:txXfrm>
        <a:off x="3593931" y="1829776"/>
        <a:ext cx="949030" cy="949030"/>
      </dsp:txXfrm>
    </dsp:sp>
    <dsp:sp modelId="{9BAC5160-87E3-44D9-A6B9-B594C2A6F8E0}">
      <dsp:nvSpPr>
        <dsp:cNvPr id="0" name=""/>
        <dsp:cNvSpPr/>
      </dsp:nvSpPr>
      <dsp:spPr>
        <a:xfrm>
          <a:off x="2437010" y="626328"/>
          <a:ext cx="1342132" cy="1342132"/>
        </a:xfrm>
        <a:prstGeom prst="ellipse">
          <a:avLst/>
        </a:prstGeom>
        <a:solidFill>
          <a:schemeClr val="accent4">
            <a:hueOff val="5206174"/>
            <a:satOff val="-29601"/>
            <a:lumOff val="951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000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處於寬限期的其他幼稚園</a:t>
          </a:r>
          <a:endParaRPr lang="zh-HK" altLang="en-US" sz="2000" kern="12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sp:txBody>
      <dsp:txXfrm>
        <a:off x="2633561" y="822879"/>
        <a:ext cx="949030" cy="949030"/>
      </dsp:txXfrm>
    </dsp:sp>
    <dsp:sp modelId="{8A47C265-18ED-4491-B51A-2A3FA78645AC}">
      <dsp:nvSpPr>
        <dsp:cNvPr id="0" name=""/>
        <dsp:cNvSpPr/>
      </dsp:nvSpPr>
      <dsp:spPr>
        <a:xfrm>
          <a:off x="3808967" y="301830"/>
          <a:ext cx="1342132" cy="1342132"/>
        </a:xfrm>
        <a:prstGeom prst="ellipse">
          <a:avLst/>
        </a:prstGeom>
        <a:solidFill>
          <a:srgbClr val="FFFF99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獲提名屋邨幼稚園</a:t>
          </a:r>
          <a:endParaRPr lang="zh-HK" altLang="en-US" sz="2000" kern="12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sp:txBody>
      <dsp:txXfrm>
        <a:off x="4005518" y="498381"/>
        <a:ext cx="949030" cy="949030"/>
      </dsp:txXfrm>
    </dsp:sp>
    <dsp:sp modelId="{08AE5550-DE60-43D0-A6A7-1235EF6790E8}">
      <dsp:nvSpPr>
        <dsp:cNvPr id="0" name=""/>
        <dsp:cNvSpPr/>
      </dsp:nvSpPr>
      <dsp:spPr>
        <a:xfrm>
          <a:off x="1872575" y="596"/>
          <a:ext cx="4175521" cy="3340417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9AB729-1D9C-4851-824E-C739C8B6976F}">
      <dsp:nvSpPr>
        <dsp:cNvPr id="0" name=""/>
        <dsp:cNvSpPr/>
      </dsp:nvSpPr>
      <dsp:spPr>
        <a:xfrm rot="5400000">
          <a:off x="-241450" y="243816"/>
          <a:ext cx="1573074" cy="1101152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HK" altLang="zh-HK" sz="1400" kern="1200" dirty="0" smtClean="0">
              <a:latin typeface="標楷體" pitchFamily="65" charset="-120"/>
              <a:ea typeface="標楷體" pitchFamily="65" charset="-120"/>
            </a:rPr>
            <a:t>電子申請</a:t>
          </a:r>
          <a:endParaRPr lang="zh-HK" altLang="en-US" sz="1400" kern="1200" dirty="0">
            <a:latin typeface="標楷體" pitchFamily="65" charset="-120"/>
            <a:ea typeface="標楷體" pitchFamily="65" charset="-120"/>
          </a:endParaRPr>
        </a:p>
      </dsp:txBody>
      <dsp:txXfrm rot="-5400000">
        <a:off x="-5489" y="558431"/>
        <a:ext cx="1101152" cy="471922"/>
      </dsp:txXfrm>
    </dsp:sp>
    <dsp:sp modelId="{64020E12-04DB-4E9F-A49F-F2368A5EA256}">
      <dsp:nvSpPr>
        <dsp:cNvPr id="0" name=""/>
        <dsp:cNvSpPr/>
      </dsp:nvSpPr>
      <dsp:spPr>
        <a:xfrm rot="5400000">
          <a:off x="3536164" y="-2456048"/>
          <a:ext cx="1022498" cy="59345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zh-HK" altLang="zh-HK" sz="2000" kern="1200" dirty="0" smtClean="0">
              <a:latin typeface="標楷體" pitchFamily="65" charset="-120"/>
              <a:ea typeface="標楷體" pitchFamily="65" charset="-120"/>
            </a:rPr>
            <a:t>合資格的參加計劃幼稚園，須經由學校入門網站戶口</a:t>
          </a:r>
          <a:r>
            <a:rPr lang="en-US" altLang="zh-HK" sz="2000" kern="1200" dirty="0" smtClean="0">
              <a:latin typeface="標楷體" pitchFamily="65" charset="-120"/>
              <a:ea typeface="標楷體" pitchFamily="65" charset="-120"/>
            </a:rPr>
            <a:t>(https://fkg.edb.gov.hk)</a:t>
          </a:r>
          <a:r>
            <a:rPr lang="zh-HK" altLang="zh-HK" sz="2000" kern="1200" dirty="0" smtClean="0">
              <a:latin typeface="標楷體" pitchFamily="65" charset="-120"/>
              <a:ea typeface="標楷體" pitchFamily="65" charset="-120"/>
            </a:rPr>
            <a:t>，登入「租金資助計劃系統」，遞交租金資助申請</a:t>
          </a:r>
          <a:r>
            <a:rPr lang="en-US" altLang="zh-HK" sz="2000" kern="1200" dirty="0" smtClean="0">
              <a:latin typeface="標楷體" pitchFamily="65" charset="-120"/>
              <a:ea typeface="標楷體" pitchFamily="65" charset="-120"/>
            </a:rPr>
            <a:t>(</a:t>
          </a:r>
          <a:r>
            <a:rPr lang="zh-HK" altLang="zh-HK" sz="2000" kern="1200" dirty="0" smtClean="0">
              <a:latin typeface="標楷體" pitchFamily="65" charset="-120"/>
              <a:ea typeface="標楷體" pitchFamily="65" charset="-120"/>
            </a:rPr>
            <a:t>下稱</a:t>
          </a:r>
          <a:r>
            <a:rPr lang="zh-HK" altLang="zh-HK" sz="2000" b="1" kern="1200" dirty="0" smtClean="0">
              <a:latin typeface="標楷體" pitchFamily="65" charset="-120"/>
              <a:ea typeface="標楷體" pitchFamily="65" charset="-120"/>
            </a:rPr>
            <a:t>電子申請</a:t>
          </a:r>
          <a:r>
            <a:rPr lang="en-US" altLang="zh-HK" sz="2000" kern="1200" dirty="0" smtClean="0">
              <a:latin typeface="標楷體" pitchFamily="65" charset="-120"/>
              <a:ea typeface="標楷體" pitchFamily="65" charset="-120"/>
            </a:rPr>
            <a:t>)</a:t>
          </a:r>
          <a:r>
            <a:rPr lang="zh-HK" altLang="zh-HK" sz="2000" kern="1200" dirty="0" smtClean="0">
              <a:latin typeface="標楷體" pitchFamily="65" charset="-120"/>
              <a:ea typeface="標楷體" pitchFamily="65" charset="-120"/>
            </a:rPr>
            <a:t>。 </a:t>
          </a:r>
          <a:endParaRPr lang="zh-HK" altLang="en-US" sz="2000" kern="1200" dirty="0">
            <a:latin typeface="標楷體" pitchFamily="65" charset="-120"/>
            <a:ea typeface="標楷體" pitchFamily="65" charset="-120"/>
          </a:endParaRPr>
        </a:p>
      </dsp:txBody>
      <dsp:txXfrm rot="-5400000">
        <a:off x="1080114" y="49916"/>
        <a:ext cx="5884685" cy="922670"/>
      </dsp:txXfrm>
    </dsp:sp>
    <dsp:sp modelId="{EE34BBD6-24A5-42E6-8BB6-14EE9ECE0392}">
      <dsp:nvSpPr>
        <dsp:cNvPr id="0" name=""/>
        <dsp:cNvSpPr/>
      </dsp:nvSpPr>
      <dsp:spPr>
        <a:xfrm rot="5400000">
          <a:off x="-241450" y="1654357"/>
          <a:ext cx="1573074" cy="1101152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HK" altLang="zh-HK" sz="1600" kern="1200" dirty="0" smtClean="0">
              <a:latin typeface="標楷體" pitchFamily="65" charset="-120"/>
              <a:ea typeface="標楷體" pitchFamily="65" charset="-120"/>
            </a:rPr>
            <a:t>列印及簽署</a:t>
          </a:r>
          <a:endParaRPr lang="zh-HK" altLang="en-US" sz="1600" kern="1200" dirty="0">
            <a:latin typeface="標楷體" pitchFamily="65" charset="-120"/>
            <a:ea typeface="標楷體" pitchFamily="65" charset="-120"/>
          </a:endParaRPr>
        </a:p>
      </dsp:txBody>
      <dsp:txXfrm rot="-5400000">
        <a:off x="-5489" y="1968972"/>
        <a:ext cx="1101152" cy="471922"/>
      </dsp:txXfrm>
    </dsp:sp>
    <dsp:sp modelId="{8D7F8F38-B5D3-4A65-A12F-0DF8F4E94FF0}">
      <dsp:nvSpPr>
        <dsp:cNvPr id="0" name=""/>
        <dsp:cNvSpPr/>
      </dsp:nvSpPr>
      <dsp:spPr>
        <a:xfrm rot="5400000">
          <a:off x="3662695" y="-1160033"/>
          <a:ext cx="1022498" cy="617935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400" kern="1200" dirty="0" smtClean="0">
              <a:latin typeface="標楷體" pitchFamily="65" charset="-120"/>
              <a:ea typeface="標楷體" pitchFamily="65" charset="-120"/>
            </a:rPr>
            <a:t>經由學校入門網站戶口列印整套填妥的附表並簽署</a:t>
          </a:r>
          <a:endParaRPr lang="zh-HK" altLang="en-US" sz="2400" kern="1200" dirty="0">
            <a:latin typeface="標楷體" pitchFamily="65" charset="-120"/>
            <a:ea typeface="標楷體" pitchFamily="65" charset="-120"/>
          </a:endParaRPr>
        </a:p>
      </dsp:txBody>
      <dsp:txXfrm rot="-5400000">
        <a:off x="1084265" y="1468311"/>
        <a:ext cx="6129445" cy="922670"/>
      </dsp:txXfrm>
    </dsp:sp>
    <dsp:sp modelId="{55E1F259-9738-4655-A697-E50F2C82AE9C}">
      <dsp:nvSpPr>
        <dsp:cNvPr id="0" name=""/>
        <dsp:cNvSpPr/>
      </dsp:nvSpPr>
      <dsp:spPr>
        <a:xfrm rot="5400000">
          <a:off x="-617825" y="3449130"/>
          <a:ext cx="2347782" cy="112310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HK" sz="1600" kern="1200" dirty="0" smtClean="0">
              <a:latin typeface="標楷體" pitchFamily="65" charset="-120"/>
              <a:ea typeface="標楷體" pitchFamily="65" charset="-120"/>
            </a:rPr>
            <a:t>遞交申請表列印</a:t>
          </a:r>
          <a:r>
            <a:rPr lang="zh-HK" altLang="zh-HK" sz="1600" kern="1200" dirty="0" smtClean="0">
              <a:latin typeface="標楷體" pitchFamily="65" charset="-120"/>
              <a:ea typeface="標楷體" pitchFamily="65" charset="-120"/>
            </a:rPr>
            <a:t>本及</a:t>
          </a:r>
          <a:r>
            <a:rPr lang="zh-TW" altLang="zh-HK" sz="1600" kern="1200" dirty="0" smtClean="0">
              <a:latin typeface="標楷體" pitchFamily="65" charset="-120"/>
              <a:ea typeface="標楷體" pitchFamily="65" charset="-120"/>
            </a:rPr>
            <a:t>所需文件</a:t>
          </a:r>
          <a:endParaRPr lang="zh-HK" altLang="en-US" sz="1600" kern="1200" dirty="0">
            <a:latin typeface="標楷體" pitchFamily="65" charset="-120"/>
            <a:ea typeface="標楷體" pitchFamily="65" charset="-120"/>
          </a:endParaRPr>
        </a:p>
      </dsp:txBody>
      <dsp:txXfrm rot="-5400000">
        <a:off x="-5489" y="3398349"/>
        <a:ext cx="1123109" cy="1224673"/>
      </dsp:txXfrm>
    </dsp:sp>
    <dsp:sp modelId="{39A4AFF1-E4AA-4D8B-89C2-919CB6020FCB}">
      <dsp:nvSpPr>
        <dsp:cNvPr id="0" name=""/>
        <dsp:cNvSpPr/>
      </dsp:nvSpPr>
      <dsp:spPr>
        <a:xfrm rot="5400000">
          <a:off x="3740454" y="174502"/>
          <a:ext cx="1768124" cy="70357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把已簽署的</a:t>
          </a:r>
          <a:r>
            <a:rPr lang="zh-TW" altLang="en-US" sz="2000" b="1" kern="1200" dirty="0" smtClean="0">
              <a:latin typeface="標楷體" pitchFamily="65" charset="-120"/>
              <a:ea typeface="標楷體" pitchFamily="65" charset="-120"/>
            </a:rPr>
            <a:t>申請文件</a:t>
          </a: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列印本、</a:t>
          </a:r>
          <a:r>
            <a:rPr lang="zh-TW" altLang="en-US" sz="2000" b="1" kern="1200" dirty="0" smtClean="0">
              <a:latin typeface="標楷體" pitchFamily="65" charset="-120"/>
              <a:ea typeface="標楷體" pitchFamily="65" charset="-120"/>
            </a:rPr>
            <a:t>附表</a:t>
          </a: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連同</a:t>
          </a:r>
          <a:r>
            <a:rPr lang="en-US" altLang="en-US" sz="2000" kern="1200" dirty="0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rPr>
            <a:t>(</a:t>
          </a:r>
          <a:r>
            <a:rPr lang="en-US" altLang="en-US" sz="2000" kern="1200" dirty="0" err="1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rPr>
            <a:t>i</a:t>
          </a:r>
          <a:r>
            <a:rPr lang="en-US" altLang="en-US" sz="2000" kern="1200" dirty="0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rPr>
            <a:t>)</a:t>
          </a:r>
          <a:r>
            <a:rPr lang="zh-HK" altLang="en-US" sz="2000" b="1" kern="1200" dirty="0" smtClean="0">
              <a:latin typeface="標楷體" pitchFamily="65" charset="-120"/>
              <a:ea typeface="標楷體" pitchFamily="65" charset="-120"/>
            </a:rPr>
            <a:t>租約</a:t>
          </a:r>
          <a:r>
            <a:rPr lang="zh-HK" altLang="en-US" sz="2000" kern="1200" dirty="0" smtClean="0">
              <a:latin typeface="標楷體" pitchFamily="65" charset="-120"/>
              <a:ea typeface="標楷體" pitchFamily="65" charset="-120"/>
            </a:rPr>
            <a:t>；以及</a:t>
          </a:r>
          <a:r>
            <a:rPr lang="en-US" altLang="en-US" sz="2000" kern="1200" dirty="0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rPr>
            <a:t>(ii)</a:t>
          </a: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由業主／使用土地准許人提供有關物業／用地可作租賃或分租用途以收取租金</a:t>
          </a:r>
          <a:r>
            <a:rPr lang="en-US" altLang="zh-TW" sz="2000" kern="1200" dirty="0" smtClean="0">
              <a:latin typeface="標楷體" pitchFamily="65" charset="-120"/>
              <a:ea typeface="標楷體" pitchFamily="65" charset="-120"/>
            </a:rPr>
            <a:t>(</a:t>
          </a: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例如有關用地指定作宗教</a:t>
          </a:r>
          <a:r>
            <a:rPr lang="en-US" altLang="zh-TW" sz="2000" kern="1200" dirty="0" smtClean="0">
              <a:latin typeface="標楷體" pitchFamily="65" charset="-120"/>
              <a:ea typeface="標楷體" pitchFamily="65" charset="-120"/>
            </a:rPr>
            <a:t>/</a:t>
          </a: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社區用途</a:t>
          </a:r>
          <a:r>
            <a:rPr lang="en-US" altLang="en-US" sz="2000" kern="1200" dirty="0" smtClean="0">
              <a:latin typeface="標楷體" pitchFamily="65" charset="-120"/>
              <a:ea typeface="標楷體" pitchFamily="65" charset="-120"/>
            </a:rPr>
            <a:t>)</a:t>
          </a: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的</a:t>
          </a:r>
          <a:r>
            <a:rPr lang="zh-TW" altLang="en-US" sz="2000" b="1" kern="1200" dirty="0" smtClean="0">
              <a:latin typeface="標楷體" pitchFamily="65" charset="-120"/>
              <a:ea typeface="標楷體" pitchFamily="65" charset="-120"/>
            </a:rPr>
            <a:t>證明文件</a:t>
          </a: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，呈交所屬的高級學校發展主任或高級服務主任。</a:t>
          </a:r>
          <a:endParaRPr lang="zh-HK" altLang="en-US" sz="2000" kern="1200" dirty="0">
            <a:latin typeface="標楷體" pitchFamily="65" charset="-120"/>
            <a:ea typeface="標楷體" pitchFamily="65" charset="-120"/>
          </a:endParaRPr>
        </a:p>
      </dsp:txBody>
      <dsp:txXfrm rot="-5400000">
        <a:off x="1106641" y="2894629"/>
        <a:ext cx="6949438" cy="1595498"/>
      </dsp:txXfrm>
    </dsp:sp>
  </dsp:spTree>
</dsp:drawing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4619</TotalTime>
  <Words>3897</Words>
  <Application>Microsoft Office PowerPoint</Application>
  <PresentationFormat>如螢幕大小 (4:3)</PresentationFormat>
  <Paragraphs>363</Paragraphs>
  <Slides>66</Slides>
  <Notes>14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66</vt:i4>
      </vt:variant>
    </vt:vector>
  </HeadingPairs>
  <TitlesOfParts>
    <vt:vector size="67" baseType="lpstr">
      <vt:lpstr>壁窗</vt:lpstr>
      <vt:lpstr> 免費優質幼稚園教育計劃 租金資助簡介會</vt:lpstr>
      <vt:lpstr>詞彙</vt:lpstr>
      <vt:lpstr>教育局通函第32/2017號</vt:lpstr>
      <vt:lpstr>PowerPoint 簡報</vt:lpstr>
      <vt:lpstr>租金資助計劃</vt:lpstr>
      <vt:lpstr>申請資格</vt:lpstr>
      <vt:lpstr>資格 同一校舍只可符合獲得租金資助 或校舍維修資助的其中一項</vt:lpstr>
      <vt:lpstr>用途</vt:lpstr>
      <vt:lpstr>會計安排</vt:lpstr>
      <vt:lpstr>會計安排</vt:lpstr>
      <vt:lpstr>PowerPoint 簡報</vt:lpstr>
      <vt:lpstr>合資格申領租金資助的各類別幼稚園</vt:lpstr>
      <vt:lpstr>合資格申領租金資助的各類別幼稚園</vt:lpstr>
      <vt:lpstr>合資格申領租金資助的各類別幼稚園</vt:lpstr>
      <vt:lpstr>合資格申領租金資助的各類別幼稚園</vt:lpstr>
      <vt:lpstr>合資格申領租金資助的各類別幼稚園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電子申請</vt:lpstr>
      <vt:lpstr>電子申請</vt:lpstr>
      <vt:lpstr>電子申請</vt:lpstr>
      <vt:lpstr>電子申請(附表1)</vt:lpstr>
      <vt:lpstr>電子申請 (附表2)</vt:lpstr>
      <vt:lpstr>電子申請(附表2)</vt:lpstr>
      <vt:lpstr>電子申請(附表2)</vt:lpstr>
      <vt:lpstr>電子申請(附表2)</vt:lpstr>
      <vt:lpstr>電子申請(附表3) </vt:lpstr>
      <vt:lpstr>電子申請(附表3) </vt:lpstr>
      <vt:lpstr>PowerPoint 簡報</vt:lpstr>
      <vt:lpstr>配合學費調整</vt:lpstr>
      <vt:lpstr>配合學費調整</vt:lpstr>
      <vt:lpstr>PowerPoint 簡報</vt:lpstr>
      <vt:lpstr>「退回」電子申請</vt:lpstr>
      <vt:lpstr>「退回」電子申請</vt:lpstr>
      <vt:lpstr>新訂租約</vt:lpstr>
      <vt:lpstr>新訂租約</vt:lpstr>
      <vt:lpstr>新訂租約--電子申請</vt:lpstr>
      <vt:lpstr>新訂租約--電子申請</vt:lpstr>
      <vt:lpstr>新訂租約--電子申請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default</dc:creator>
  <cp:lastModifiedBy>CHENG, Tai-yin Quentin</cp:lastModifiedBy>
  <cp:revision>303</cp:revision>
  <cp:lastPrinted>2017-04-11T06:45:59Z</cp:lastPrinted>
  <dcterms:created xsi:type="dcterms:W3CDTF">2017-02-06T03:11:02Z</dcterms:created>
  <dcterms:modified xsi:type="dcterms:W3CDTF">2017-12-18T01:40:59Z</dcterms:modified>
</cp:coreProperties>
</file>